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447" r:id="rId5"/>
    <p:sldId id="418" r:id="rId6"/>
    <p:sldId id="420" r:id="rId7"/>
    <p:sldId id="421" r:id="rId8"/>
    <p:sldId id="422" r:id="rId9"/>
    <p:sldId id="423" r:id="rId10"/>
    <p:sldId id="432" r:id="rId11"/>
    <p:sldId id="425" r:id="rId12"/>
    <p:sldId id="426" r:id="rId13"/>
    <p:sldId id="427" r:id="rId14"/>
    <p:sldId id="428" r:id="rId15"/>
    <p:sldId id="430" r:id="rId16"/>
    <p:sldId id="445" r:id="rId17"/>
    <p:sldId id="431" r:id="rId18"/>
    <p:sldId id="433" r:id="rId19"/>
    <p:sldId id="436" r:id="rId20"/>
    <p:sldId id="437" r:id="rId21"/>
    <p:sldId id="439" r:id="rId22"/>
    <p:sldId id="440" r:id="rId23"/>
    <p:sldId id="441" r:id="rId24"/>
    <p:sldId id="443" r:id="rId25"/>
    <p:sldId id="442" r:id="rId26"/>
    <p:sldId id="444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758F6A-1A56-0DFF-8C1E-2604D0B1FE35}" v="1" dt="2024-04-09T03:55:59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6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1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0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2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4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5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8E406-9134-4B75-899C-3C54126AE2B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24F0B-A0AD-48E7-9CA2-7E5ED79AB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lastic/protections-artifacts/blob/main/behavior/rules/defense_evasion_network_module_loaded_from_suspicious_unbacked_memory.to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tsec.u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machine.com/articles/x64_deep_dive.html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hyperlink" Target="https://www.leviathansecurity.com/blog/use-of-windows-exception-handling-metadat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18012737/what-do-the-numbers-mean-in-a-stack-trace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twitter.com/domchell/status/1706783600929112550/photo/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Knight Labs_PPT_R1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" y="2432"/>
            <a:ext cx="12188432" cy="6853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88" y="4321803"/>
            <a:ext cx="5496171" cy="13696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48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495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43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991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38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486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33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981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50" dirty="0">
                <a:solidFill>
                  <a:srgbClr val="004D8C"/>
                </a:solidFill>
                <a:latin typeface="Georgia"/>
              </a:rPr>
              <a:t>Stack Spoofing with Synthetic Frames</a:t>
            </a:r>
            <a:endParaRPr lang="en-US" sz="2150">
              <a:latin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583" y="4321803"/>
            <a:ext cx="5496171" cy="13696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48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495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43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991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38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486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33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981" algn="l" defTabSz="1088495" rtl="0" eaLnBrk="1" latinLnBrk="0" hangingPunct="1">
              <a:defRPr sz="21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50" dirty="0">
                <a:solidFill>
                  <a:schemeClr val="bg1"/>
                </a:solidFill>
                <a:latin typeface="Georgia"/>
              </a:rPr>
              <a:t>Stack Spoofing with Synthetic Frames</a:t>
            </a:r>
            <a:endParaRPr lang="en-US" sz="2150">
              <a:solidFill>
                <a:schemeClr val="bg1"/>
              </a:solidFill>
              <a:latin typeface="Georgia"/>
            </a:endParaRPr>
          </a:p>
        </p:txBody>
      </p:sp>
      <p:pic>
        <p:nvPicPr>
          <p:cNvPr id="5" name="Picture 4" descr="White Knight Labs_(Icon)FF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1126" y="452991"/>
            <a:ext cx="3369480" cy="33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8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E0F9C9-E3F1-B4FC-577E-35FBD869C19E}"/>
              </a:ext>
            </a:extLst>
          </p:cNvPr>
          <p:cNvGrpSpPr/>
          <p:nvPr/>
        </p:nvGrpSpPr>
        <p:grpSpPr>
          <a:xfrm>
            <a:off x="359847" y="1590675"/>
            <a:ext cx="11472305" cy="3903266"/>
            <a:chOff x="224395" y="899067"/>
            <a:chExt cx="12079386" cy="43853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F5BECE-2ACA-99A5-7BA9-5A9401C4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395" y="902279"/>
              <a:ext cx="7802064" cy="105742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D8B915-E87A-A86F-6232-728A047A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95" y="1959702"/>
              <a:ext cx="12079386" cy="33246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783A99-1621-CD72-15B0-D521608C9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6459" y="899067"/>
              <a:ext cx="4277322" cy="11460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911C3B-DCBC-52E8-420B-9EC5DB6FD51B}"/>
              </a:ext>
            </a:extLst>
          </p:cNvPr>
          <p:cNvSpPr txBox="1"/>
          <p:nvPr/>
        </p:nvSpPr>
        <p:spPr>
          <a:xfrm>
            <a:off x="359847" y="5493941"/>
            <a:ext cx="11472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https://github.com/elastic/protections-artifacts/blob/main/behavior/rules/defense_evasion_network_module_loaded_from_suspicious_unbacked_memory.toml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349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601E6-7D03-1DC1-06C1-F78D7A6E1F93}"/>
              </a:ext>
            </a:extLst>
          </p:cNvPr>
          <p:cNvSpPr txBox="1"/>
          <p:nvPr/>
        </p:nvSpPr>
        <p:spPr>
          <a:xfrm>
            <a:off x="1318470" y="2828835"/>
            <a:ext cx="955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351152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Module Stomping &amp; Mockingjay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06012" y="1900851"/>
            <a:ext cx="4039486" cy="1710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Rather than run our shellcode in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VirtualAlloc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’d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memory, overwrite 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loaded module’s section and execute from there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11CBFDE-CAD1-E80A-59AC-01D1DF93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11" y="1590458"/>
            <a:ext cx="6684652" cy="4271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F77E7-2207-E048-23C3-0B3B28BD9ADF}"/>
              </a:ext>
            </a:extLst>
          </p:cNvPr>
          <p:cNvSpPr txBox="1"/>
          <p:nvPr/>
        </p:nvSpPr>
        <p:spPr>
          <a:xfrm>
            <a:off x="4840611" y="5862240"/>
            <a:ext cx="668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Call stack of a module stomped </a:t>
            </a:r>
            <a:r>
              <a:rPr lang="en-US" sz="12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WinExec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call</a:t>
            </a:r>
          </a:p>
        </p:txBody>
      </p:sp>
    </p:spTree>
    <p:extLst>
      <p:ext uri="{BB962C8B-B14F-4D97-AF65-F5344CB8AC3E}">
        <p14:creationId xmlns:p14="http://schemas.microsoft.com/office/powerpoint/2010/main" val="391623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Indirect </a:t>
            </a:r>
            <a:r>
              <a:rPr lang="en-US" b="1" dirty="0" err="1">
                <a:ea typeface="+mj-lt"/>
                <a:cs typeface="+mj-lt"/>
              </a:rPr>
              <a:t>Syscalls</a:t>
            </a:r>
            <a:endParaRPr lang="en-US" b="1" dirty="0">
              <a:ea typeface="+mj-lt"/>
              <a:cs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06012" y="1900850"/>
            <a:ext cx="5538976" cy="879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an existing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syscall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; ret;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gadget so the immediate return address is in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ntdll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F77E7-2207-E048-23C3-0B3B28BD9ADF}"/>
              </a:ext>
            </a:extLst>
          </p:cNvPr>
          <p:cNvSpPr txBox="1"/>
          <p:nvPr/>
        </p:nvSpPr>
        <p:spPr>
          <a:xfrm>
            <a:off x="5297811" y="5889134"/>
            <a:ext cx="668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Call stack of an indirect </a:t>
            </a:r>
            <a:r>
              <a:rPr lang="en-US" sz="12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syscall</a:t>
            </a:r>
            <a:endParaRPr lang="en-US" sz="12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B044A-333B-EA88-A1B1-690E0608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33" y="2027234"/>
            <a:ext cx="5136808" cy="3704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C4AFA-81DC-9592-598F-E55FCF4F1D84}"/>
              </a:ext>
            </a:extLst>
          </p:cNvPr>
          <p:cNvSpPr/>
          <p:nvPr/>
        </p:nvSpPr>
        <p:spPr>
          <a:xfrm>
            <a:off x="6284201" y="4628006"/>
            <a:ext cx="3460434" cy="62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Return Address Patching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06011" y="1900850"/>
            <a:ext cx="5449329" cy="1295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Patch return address with a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rop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/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jop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 gadget to desynchronize execution and obtain an image backed return 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F77E7-2207-E048-23C3-0B3B28BD9ADF}"/>
              </a:ext>
            </a:extLst>
          </p:cNvPr>
          <p:cNvSpPr txBox="1"/>
          <p:nvPr/>
        </p:nvSpPr>
        <p:spPr>
          <a:xfrm>
            <a:off x="4840611" y="5862240"/>
            <a:ext cx="668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Call stack of a patched </a:t>
            </a:r>
            <a:r>
              <a:rPr lang="en-US" sz="12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InternetConnectA</a:t>
            </a:r>
            <a:r>
              <a:rPr lang="en-US" sz="12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7FEC61-2087-02F7-6968-E90F1305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39" y="2120995"/>
            <a:ext cx="4268795" cy="3625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74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32" y="1338737"/>
            <a:ext cx="4544481" cy="1325563"/>
          </a:xfrm>
        </p:spPr>
        <p:txBody>
          <a:bodyPr/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The Flaw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6AA0-7D04-45F7-3171-3BF4CA127B8A}"/>
              </a:ext>
            </a:extLst>
          </p:cNvPr>
          <p:cNvSpPr txBox="1"/>
          <p:nvPr/>
        </p:nvSpPr>
        <p:spPr>
          <a:xfrm>
            <a:off x="1819275" y="2664300"/>
            <a:ext cx="9061245" cy="879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Source Sans Pro"/>
                <a:ea typeface="+mn-lt"/>
                <a:cs typeface="+mn-lt"/>
              </a:rPr>
              <a:t>These techniques do not mask our entire call stack. We may still have leaky values.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Source Sans Pro"/>
                <a:ea typeface="+mn-lt"/>
                <a:cs typeface="+mn-lt"/>
              </a:rPr>
              <a:t>If checks are made beyond the immediate return address, they may flag on this.</a:t>
            </a:r>
          </a:p>
        </p:txBody>
      </p:sp>
    </p:spTree>
    <p:extLst>
      <p:ext uri="{BB962C8B-B14F-4D97-AF65-F5344CB8AC3E}">
        <p14:creationId xmlns:p14="http://schemas.microsoft.com/office/powerpoint/2010/main" val="279988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B3916-0F22-8A0C-004D-156ABEEB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3" y="2841606"/>
            <a:ext cx="3250059" cy="234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7C171-F812-131B-CF43-AC5B784E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06" y="2841606"/>
            <a:ext cx="3439899" cy="2986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EA85D43-2B9C-C603-8DCF-C1E43634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63" y="1833973"/>
            <a:ext cx="3250059" cy="100763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Indirect </a:t>
            </a:r>
            <a:r>
              <a:rPr lang="en-US" sz="3200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Syscall</a:t>
            </a:r>
            <a:endParaRPr lang="en-US" sz="3200" b="1" dirty="0">
              <a:latin typeface="Source Sans Pro" panose="020B0503030403020204" pitchFamily="34" charset="0"/>
              <a:ea typeface="Source Sans Pro" panose="020B0503030403020204" pitchFamily="34" charset="0"/>
              <a:cs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6BD200-6357-9E0C-1F34-70E0B0A73C4D}"/>
              </a:ext>
            </a:extLst>
          </p:cNvPr>
          <p:cNvSpPr txBox="1">
            <a:spLocks/>
          </p:cNvSpPr>
          <p:nvPr/>
        </p:nvSpPr>
        <p:spPr>
          <a:xfrm>
            <a:off x="4181222" y="1833972"/>
            <a:ext cx="3564284" cy="1007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Return Address Patching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705D67-777F-87D8-BC80-2357EE3175C3}"/>
              </a:ext>
            </a:extLst>
          </p:cNvPr>
          <p:cNvSpPr txBox="1">
            <a:spLocks/>
          </p:cNvSpPr>
          <p:nvPr/>
        </p:nvSpPr>
        <p:spPr>
          <a:xfrm>
            <a:off x="8207806" y="1833971"/>
            <a:ext cx="3439899" cy="1007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Module Stomping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C0E318-4F0B-745B-CE31-23A1306A7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72" y="2828157"/>
            <a:ext cx="3286584" cy="2791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11BE6F-3CC7-D03B-A4D2-8DABF4DCFEDC}"/>
              </a:ext>
            </a:extLst>
          </p:cNvPr>
          <p:cNvSpPr/>
          <p:nvPr/>
        </p:nvSpPr>
        <p:spPr>
          <a:xfrm>
            <a:off x="489638" y="4645935"/>
            <a:ext cx="2370103" cy="401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553B7B-1DCF-1667-5218-8363FEA1D049}"/>
              </a:ext>
            </a:extLst>
          </p:cNvPr>
          <p:cNvSpPr/>
          <p:nvPr/>
        </p:nvSpPr>
        <p:spPr>
          <a:xfrm>
            <a:off x="8207807" y="5409221"/>
            <a:ext cx="1366500" cy="34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601E6-7D03-1DC1-06C1-F78D7A6E1F93}"/>
              </a:ext>
            </a:extLst>
          </p:cNvPr>
          <p:cNvSpPr txBox="1"/>
          <p:nvPr/>
        </p:nvSpPr>
        <p:spPr>
          <a:xfrm>
            <a:off x="1318470" y="2828835"/>
            <a:ext cx="955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Synthetic Frames</a:t>
            </a:r>
          </a:p>
        </p:txBody>
      </p:sp>
    </p:spTree>
    <p:extLst>
      <p:ext uri="{BB962C8B-B14F-4D97-AF65-F5344CB8AC3E}">
        <p14:creationId xmlns:p14="http://schemas.microsoft.com/office/powerpoint/2010/main" val="277503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Synthetic Frames in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06012" y="1900850"/>
            <a:ext cx="4808913" cy="879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We can expand upon the return address patching technique to build our own frames.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F77E7-2207-E048-23C3-0B3B28BD9ADF}"/>
              </a:ext>
            </a:extLst>
          </p:cNvPr>
          <p:cNvSpPr txBox="1"/>
          <p:nvPr/>
        </p:nvSpPr>
        <p:spPr>
          <a:xfrm>
            <a:off x="4840611" y="5862240"/>
            <a:ext cx="668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call stack of</a:t>
            </a:r>
            <a:r>
              <a:rPr lang="en-US" sz="12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 indirect </a:t>
            </a:r>
            <a:r>
              <a:rPr lang="en-US" sz="12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syscall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using synthetic frames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C82217-0EA1-4037-2221-06F7C84B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340651"/>
            <a:ext cx="5962650" cy="3448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00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Building a Frame – Frame Structure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399CD6-0C85-C866-27FA-189517E6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1351095"/>
            <a:ext cx="3070225" cy="22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68D4D4C-A42E-4323-8BD7-39E8C7B85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/>
          <a:stretch/>
        </p:blipFill>
        <p:spPr bwMode="auto">
          <a:xfrm>
            <a:off x="4268510" y="4228703"/>
            <a:ext cx="6686551" cy="21566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926C7C9-BB43-1EAA-8B78-070DBAD94695}"/>
              </a:ext>
            </a:extLst>
          </p:cNvPr>
          <p:cNvGrpSpPr/>
          <p:nvPr/>
        </p:nvGrpSpPr>
        <p:grpSpPr>
          <a:xfrm>
            <a:off x="493000" y="2110581"/>
            <a:ext cx="3605924" cy="2470944"/>
            <a:chOff x="493000" y="2110581"/>
            <a:chExt cx="3605924" cy="2470944"/>
          </a:xfrm>
        </p:grpSpPr>
        <p:pic>
          <p:nvPicPr>
            <p:cNvPr id="7171" name="Picture 3">
              <a:extLst>
                <a:ext uri="{FF2B5EF4-FFF2-40B4-BE49-F238E27FC236}">
                  <a16:creationId xmlns:a16="http://schemas.microsoft.com/office/drawing/2014/main" id="{68C81189-04F7-681C-9F4C-FA163B9866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86"/>
            <a:stretch/>
          </p:blipFill>
          <p:spPr bwMode="auto">
            <a:xfrm>
              <a:off x="493001" y="2110581"/>
              <a:ext cx="3605923" cy="2470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0A20D7-38FE-E011-80E7-3770EDE16DF6}"/>
                </a:ext>
              </a:extLst>
            </p:cNvPr>
            <p:cNvSpPr/>
            <p:nvPr/>
          </p:nvSpPr>
          <p:spPr>
            <a:xfrm>
              <a:off x="493001" y="3346053"/>
              <a:ext cx="3352089" cy="273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BC1544-FC6A-592B-D9AF-F352FE781416}"/>
                </a:ext>
              </a:extLst>
            </p:cNvPr>
            <p:cNvSpPr/>
            <p:nvPr/>
          </p:nvSpPr>
          <p:spPr>
            <a:xfrm>
              <a:off x="493000" y="3619500"/>
              <a:ext cx="3352089" cy="273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03478-37B4-42CB-5266-693FABA9675B}"/>
              </a:ext>
            </a:extLst>
          </p:cNvPr>
          <p:cNvSpPr/>
          <p:nvPr/>
        </p:nvSpPr>
        <p:spPr>
          <a:xfrm>
            <a:off x="6353857" y="5556647"/>
            <a:ext cx="2105654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A49E3-67A6-A543-CEED-291CCADF7908}"/>
              </a:ext>
            </a:extLst>
          </p:cNvPr>
          <p:cNvSpPr/>
          <p:nvPr/>
        </p:nvSpPr>
        <p:spPr>
          <a:xfrm>
            <a:off x="6353857" y="4265613"/>
            <a:ext cx="2105654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A594E-EDD1-0D3C-0F56-6AD7F927F866}"/>
              </a:ext>
            </a:extLst>
          </p:cNvPr>
          <p:cNvCxnSpPr>
            <a:stCxn id="3" idx="3"/>
          </p:cNvCxnSpPr>
          <p:nvPr/>
        </p:nvCxnSpPr>
        <p:spPr>
          <a:xfrm>
            <a:off x="3845090" y="3482777"/>
            <a:ext cx="3164681" cy="745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BB7B2A-38C4-2D43-3759-C9AA3E67370C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845089" y="3756224"/>
            <a:ext cx="2508768" cy="1900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ED7E3-FB4D-0DD6-EF0B-A79CC56ED6B4}"/>
              </a:ext>
            </a:extLst>
          </p:cNvPr>
          <p:cNvSpPr/>
          <p:nvPr/>
        </p:nvSpPr>
        <p:spPr>
          <a:xfrm>
            <a:off x="8459512" y="4298949"/>
            <a:ext cx="152400" cy="1357711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F1E6A06F-A440-907A-1792-7E02999C1EAB}"/>
              </a:ext>
            </a:extLst>
          </p:cNvPr>
          <p:cNvSpPr/>
          <p:nvPr/>
        </p:nvSpPr>
        <p:spPr>
          <a:xfrm rot="16200000">
            <a:off x="6312933" y="1127959"/>
            <a:ext cx="585307" cy="3362326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7ED6A-93EE-E38D-C7AF-E67D054EE7A1}"/>
              </a:ext>
            </a:extLst>
          </p:cNvPr>
          <p:cNvSpPr txBox="1"/>
          <p:nvPr/>
        </p:nvSpPr>
        <p:spPr>
          <a:xfrm>
            <a:off x="4447105" y="3245131"/>
            <a:ext cx="192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Return Addresses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6F99CE0-ED9A-77F0-2CDF-917928CAC5F0}"/>
              </a:ext>
            </a:extLst>
          </p:cNvPr>
          <p:cNvSpPr/>
          <p:nvPr/>
        </p:nvSpPr>
        <p:spPr>
          <a:xfrm>
            <a:off x="8611912" y="3647078"/>
            <a:ext cx="808313" cy="345385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847725 w 847725"/>
              <a:gd name="connsiteY0" fmla="*/ 0 h 2016125"/>
              <a:gd name="connsiteX1" fmla="*/ 847725 w 847725"/>
              <a:gd name="connsiteY1" fmla="*/ 2016125 h 2016125"/>
              <a:gd name="connsiteX2" fmla="*/ 0 w 847725"/>
              <a:gd name="connsiteY2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2016125">
                <a:moveTo>
                  <a:pt x="847725" y="0"/>
                </a:move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03018-E8D6-FBEB-EAC3-B56405626715}"/>
              </a:ext>
            </a:extLst>
          </p:cNvPr>
          <p:cNvSpPr txBox="1"/>
          <p:nvPr/>
        </p:nvSpPr>
        <p:spPr>
          <a:xfrm>
            <a:off x="7801769" y="3793014"/>
            <a:ext cx="96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63500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$ </a:t>
            </a:r>
            <a:r>
              <a:rPr lang="en-US" b="1" dirty="0" err="1">
                <a:ea typeface="+mj-lt"/>
                <a:cs typeface="+mj-lt"/>
              </a:rPr>
              <a:t>whoami</a:t>
            </a:r>
            <a:endParaRPr lang="en-US" b="1" dirty="0"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6AA0-7D04-45F7-3171-3BF4CA127B8A}"/>
              </a:ext>
            </a:extLst>
          </p:cNvPr>
          <p:cNvSpPr txBox="1"/>
          <p:nvPr/>
        </p:nvSpPr>
        <p:spPr>
          <a:xfrm>
            <a:off x="985520" y="2001519"/>
            <a:ext cx="5705837" cy="3372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3</a:t>
            </a:r>
            <a:r>
              <a:rPr lang="en-US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rd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 Year CIS @ Cal Poly Pomona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Offensive Security @ White Knight Labs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Previously Pentest Intern @ IBM X-Force Red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@nigerald/susMdT/d_tranman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  <a:hlinkClick r:id="rId3"/>
              </a:rPr>
              <a:t>https://dtsec.us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i="0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OSCP, CRTO, CRTL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i="0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Windows Internals,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i="0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Malware Development</a:t>
            </a:r>
            <a:br>
              <a:rPr lang="en-US" dirty="0"/>
            </a:br>
            <a:endParaRPr lang="en-US" dirty="0">
              <a:latin typeface="Source Sans Pro"/>
              <a:ea typeface="+mn-lt"/>
              <a:cs typeface="+mn-lt"/>
            </a:endParaRPr>
          </a:p>
        </p:txBody>
      </p:sp>
      <p:pic>
        <p:nvPicPr>
          <p:cNvPr id="1030" name="Picture 6" descr="profile image">
            <a:extLst>
              <a:ext uri="{FF2B5EF4-FFF2-40B4-BE49-F238E27FC236}">
                <a16:creationId xmlns:a16="http://schemas.microsoft.com/office/drawing/2014/main" id="{6E56DC2A-E69A-93F3-14E8-E19C0AAB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6" y="1170519"/>
            <a:ext cx="3468594" cy="346859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910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>
            <a:extLst>
              <a:ext uri="{FF2B5EF4-FFF2-40B4-BE49-F238E27FC236}">
                <a16:creationId xmlns:a16="http://schemas.microsoft.com/office/drawing/2014/main" id="{1D53FDFD-BBFF-B2D2-41A1-90DA9D96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6" y="2326564"/>
            <a:ext cx="3345084" cy="25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48B88022-BC45-EA1E-7D75-2D515013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29" y="4669631"/>
            <a:ext cx="6172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Building a Frame – The Prologue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A49E3-67A6-A543-CEED-291CCADF7908}"/>
              </a:ext>
            </a:extLst>
          </p:cNvPr>
          <p:cNvSpPr/>
          <p:nvPr/>
        </p:nvSpPr>
        <p:spPr>
          <a:xfrm>
            <a:off x="4866629" y="4669631"/>
            <a:ext cx="1962473" cy="1399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A594E-EDD1-0D3C-0F56-6AD7F927F866}"/>
              </a:ext>
            </a:extLst>
          </p:cNvPr>
          <p:cNvCxnSpPr>
            <a:cxnSpLocks/>
          </p:cNvCxnSpPr>
          <p:nvPr/>
        </p:nvCxnSpPr>
        <p:spPr>
          <a:xfrm flipH="1">
            <a:off x="3248025" y="3181881"/>
            <a:ext cx="10965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ED7E3-FB4D-0DD6-EF0B-A79CC56ED6B4}"/>
              </a:ext>
            </a:extLst>
          </p:cNvPr>
          <p:cNvSpPr/>
          <p:nvPr/>
        </p:nvSpPr>
        <p:spPr>
          <a:xfrm rot="10800000">
            <a:off x="4362458" y="1940673"/>
            <a:ext cx="504171" cy="3715984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C5373C-A8CE-6408-C4FC-6656CC267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8" b="54186"/>
          <a:stretch/>
        </p:blipFill>
        <p:spPr bwMode="auto">
          <a:xfrm>
            <a:off x="4866629" y="1849810"/>
            <a:ext cx="7150175" cy="16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08B74-0D81-6775-DF5E-06F3AA4B6135}"/>
              </a:ext>
            </a:extLst>
          </p:cNvPr>
          <p:cNvSpPr/>
          <p:nvPr/>
        </p:nvSpPr>
        <p:spPr>
          <a:xfrm>
            <a:off x="4866629" y="1849124"/>
            <a:ext cx="5734696" cy="183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3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E97651-7CA7-DE76-2F54-22292DFE0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Building a Frame – Calculating Stack Size</a:t>
            </a:r>
          </a:p>
        </p:txBody>
      </p:sp>
      <p:pic>
        <p:nvPicPr>
          <p:cNvPr id="4" name="Picture 2" descr="CodeMachine - Article - X64 Deep Dive">
            <a:extLst>
              <a:ext uri="{FF2B5EF4-FFF2-40B4-BE49-F238E27FC236}">
                <a16:creationId xmlns:a16="http://schemas.microsoft.com/office/drawing/2014/main" id="{EEEE058A-C089-BC09-7CDE-7D4E2983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51" y="1558324"/>
            <a:ext cx="3838849" cy="3149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se of Windows Exception Handling Metadata — Leviathan Security Group -  Penetration Testing, Security Assessment, Risk Advisory">
            <a:extLst>
              <a:ext uri="{FF2B5EF4-FFF2-40B4-BE49-F238E27FC236}">
                <a16:creationId xmlns:a16="http://schemas.microsoft.com/office/drawing/2014/main" id="{0C05EEC1-7574-A982-4F35-445FAF88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3" y="4410076"/>
            <a:ext cx="6236271" cy="23947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5DB55-EF09-E69F-A603-DE6648A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111" y="5048741"/>
            <a:ext cx="3924848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BEED29-2BB6-CD00-6F40-DB7E996ED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396" y="1438071"/>
            <a:ext cx="2534617" cy="252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556E8-C06B-6CC5-DBE1-3373F133B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565"/>
          <a:stretch/>
        </p:blipFill>
        <p:spPr>
          <a:xfrm>
            <a:off x="535723" y="1604844"/>
            <a:ext cx="1969804" cy="1686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669DBD-4A5C-12B3-F2D2-8681C8AE8D3A}"/>
              </a:ext>
            </a:extLst>
          </p:cNvPr>
          <p:cNvSpPr txBox="1"/>
          <p:nvPr/>
        </p:nvSpPr>
        <p:spPr>
          <a:xfrm>
            <a:off x="8384960" y="4703270"/>
            <a:ext cx="3740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  <a:hlinkClick r:id="rId8"/>
              </a:rPr>
              <a:t>https://codemachine.com/articles/x64_deep_dive.html</a:t>
            </a:r>
            <a:endParaRPr lang="en-US" sz="11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D4CD0-CD5A-DEB6-F2DB-ACDCB0E6B0D1}"/>
              </a:ext>
            </a:extLst>
          </p:cNvPr>
          <p:cNvSpPr txBox="1"/>
          <p:nvPr/>
        </p:nvSpPr>
        <p:spPr>
          <a:xfrm>
            <a:off x="2105026" y="6427113"/>
            <a:ext cx="4861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  <a:hlinkClick r:id="rId9"/>
              </a:rPr>
              <a:t>https://www.leviathansecurity.com/blog/use-of-windows-exception-handling-metadata</a:t>
            </a:r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259C3FF-D6BA-FAE7-96E7-A977F0E366A0}"/>
              </a:ext>
            </a:extLst>
          </p:cNvPr>
          <p:cNvSpPr/>
          <p:nvPr/>
        </p:nvSpPr>
        <p:spPr>
          <a:xfrm rot="10800000">
            <a:off x="8011694" y="2704263"/>
            <a:ext cx="341455" cy="2526025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D9868-FB9E-7F4C-2A30-4CB972847FF1}"/>
              </a:ext>
            </a:extLst>
          </p:cNvPr>
          <p:cNvCxnSpPr>
            <a:cxnSpLocks/>
          </p:cNvCxnSpPr>
          <p:nvPr/>
        </p:nvCxnSpPr>
        <p:spPr>
          <a:xfrm flipH="1">
            <a:off x="6294763" y="5081905"/>
            <a:ext cx="17169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A832413C-BFB8-D491-0565-91158CAC048C}"/>
              </a:ext>
            </a:extLst>
          </p:cNvPr>
          <p:cNvSpPr/>
          <p:nvPr/>
        </p:nvSpPr>
        <p:spPr>
          <a:xfrm rot="10800000">
            <a:off x="121258" y="1762125"/>
            <a:ext cx="504171" cy="4171944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6F7C7252-37AD-4BF6-D01A-032D179058A5}"/>
              </a:ext>
            </a:extLst>
          </p:cNvPr>
          <p:cNvSpPr/>
          <p:nvPr/>
        </p:nvSpPr>
        <p:spPr>
          <a:xfrm rot="10800000">
            <a:off x="4020586" y="1527286"/>
            <a:ext cx="1366763" cy="3179540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847725 w 847725"/>
              <a:gd name="connsiteY0" fmla="*/ 0 h 2016125"/>
              <a:gd name="connsiteX1" fmla="*/ 847725 w 847725"/>
              <a:gd name="connsiteY1" fmla="*/ 2016125 h 2016125"/>
              <a:gd name="connsiteX2" fmla="*/ 0 w 847725"/>
              <a:gd name="connsiteY2" fmla="*/ 2016125 h 2016125"/>
              <a:gd name="connsiteX0" fmla="*/ 847725 w 876656"/>
              <a:gd name="connsiteY0" fmla="*/ 11631 h 2027756"/>
              <a:gd name="connsiteX1" fmla="*/ 876656 w 876656"/>
              <a:gd name="connsiteY1" fmla="*/ 0 h 2027756"/>
              <a:gd name="connsiteX2" fmla="*/ 847725 w 876656"/>
              <a:gd name="connsiteY2" fmla="*/ 2027756 h 2027756"/>
              <a:gd name="connsiteX3" fmla="*/ 0 w 876656"/>
              <a:gd name="connsiteY3" fmla="*/ 2027756 h 2027756"/>
              <a:gd name="connsiteX0" fmla="*/ 847725 w 876656"/>
              <a:gd name="connsiteY0" fmla="*/ 383575 h 2399700"/>
              <a:gd name="connsiteX1" fmla="*/ 876656 w 876656"/>
              <a:gd name="connsiteY1" fmla="*/ 0 h 2399700"/>
              <a:gd name="connsiteX2" fmla="*/ 847725 w 876656"/>
              <a:gd name="connsiteY2" fmla="*/ 2399700 h 2399700"/>
              <a:gd name="connsiteX3" fmla="*/ 0 w 876656"/>
              <a:gd name="connsiteY3" fmla="*/ 2399700 h 2399700"/>
              <a:gd name="connsiteX0" fmla="*/ 3795911 w 3795911"/>
              <a:gd name="connsiteY0" fmla="*/ 74672 h 2399700"/>
              <a:gd name="connsiteX1" fmla="*/ 876656 w 3795911"/>
              <a:gd name="connsiteY1" fmla="*/ 0 h 2399700"/>
              <a:gd name="connsiteX2" fmla="*/ 847725 w 3795911"/>
              <a:gd name="connsiteY2" fmla="*/ 2399700 h 2399700"/>
              <a:gd name="connsiteX3" fmla="*/ 0 w 3795911"/>
              <a:gd name="connsiteY3" fmla="*/ 2399700 h 2399700"/>
              <a:gd name="connsiteX0" fmla="*/ 3795911 w 3795911"/>
              <a:gd name="connsiteY0" fmla="*/ 0 h 2325028"/>
              <a:gd name="connsiteX1" fmla="*/ 902746 w 3795911"/>
              <a:gd name="connsiteY1" fmla="*/ 221622 h 2325028"/>
              <a:gd name="connsiteX2" fmla="*/ 847725 w 3795911"/>
              <a:gd name="connsiteY2" fmla="*/ 2325028 h 2325028"/>
              <a:gd name="connsiteX3" fmla="*/ 0 w 3795911"/>
              <a:gd name="connsiteY3" fmla="*/ 2325028 h 2325028"/>
              <a:gd name="connsiteX0" fmla="*/ 3743731 w 3743731"/>
              <a:gd name="connsiteY0" fmla="*/ 0 h 2104383"/>
              <a:gd name="connsiteX1" fmla="*/ 90274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79838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5327 h 2109710"/>
              <a:gd name="connsiteX1" fmla="*/ 824476 w 3743731"/>
              <a:gd name="connsiteY1" fmla="*/ 0 h 2109710"/>
              <a:gd name="connsiteX2" fmla="*/ 847725 w 3743731"/>
              <a:gd name="connsiteY2" fmla="*/ 2109710 h 2109710"/>
              <a:gd name="connsiteX3" fmla="*/ 0 w 3743731"/>
              <a:gd name="connsiteY3" fmla="*/ 2109710 h 2109710"/>
              <a:gd name="connsiteX0" fmla="*/ 3743731 w 3743731"/>
              <a:gd name="connsiteY0" fmla="*/ 0 h 2104383"/>
              <a:gd name="connsiteX1" fmla="*/ 79838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3731" h="2104383">
                <a:moveTo>
                  <a:pt x="3743731" y="0"/>
                </a:moveTo>
                <a:lnTo>
                  <a:pt x="798386" y="977"/>
                </a:lnTo>
                <a:lnTo>
                  <a:pt x="847725" y="2104383"/>
                </a:lnTo>
                <a:lnTo>
                  <a:pt x="0" y="2104383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062B47-1F34-EC37-C3A3-031836108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8004" y="1575338"/>
            <a:ext cx="2121355" cy="180241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7B73ACDF-09C0-AA8C-73FB-F2C47154C391}"/>
              </a:ext>
            </a:extLst>
          </p:cNvPr>
          <p:cNvSpPr/>
          <p:nvPr/>
        </p:nvSpPr>
        <p:spPr>
          <a:xfrm rot="10800000">
            <a:off x="2357966" y="1918494"/>
            <a:ext cx="727509" cy="405606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847725 w 847725"/>
              <a:gd name="connsiteY0" fmla="*/ 0 h 2016125"/>
              <a:gd name="connsiteX1" fmla="*/ 847725 w 847725"/>
              <a:gd name="connsiteY1" fmla="*/ 2016125 h 2016125"/>
              <a:gd name="connsiteX2" fmla="*/ 0 w 847725"/>
              <a:gd name="connsiteY2" fmla="*/ 2016125 h 2016125"/>
              <a:gd name="connsiteX0" fmla="*/ 847725 w 876656"/>
              <a:gd name="connsiteY0" fmla="*/ 11631 h 2027756"/>
              <a:gd name="connsiteX1" fmla="*/ 876656 w 876656"/>
              <a:gd name="connsiteY1" fmla="*/ 0 h 2027756"/>
              <a:gd name="connsiteX2" fmla="*/ 847725 w 876656"/>
              <a:gd name="connsiteY2" fmla="*/ 2027756 h 2027756"/>
              <a:gd name="connsiteX3" fmla="*/ 0 w 876656"/>
              <a:gd name="connsiteY3" fmla="*/ 2027756 h 2027756"/>
              <a:gd name="connsiteX0" fmla="*/ 847725 w 876656"/>
              <a:gd name="connsiteY0" fmla="*/ 383575 h 2399700"/>
              <a:gd name="connsiteX1" fmla="*/ 876656 w 876656"/>
              <a:gd name="connsiteY1" fmla="*/ 0 h 2399700"/>
              <a:gd name="connsiteX2" fmla="*/ 847725 w 876656"/>
              <a:gd name="connsiteY2" fmla="*/ 2399700 h 2399700"/>
              <a:gd name="connsiteX3" fmla="*/ 0 w 876656"/>
              <a:gd name="connsiteY3" fmla="*/ 2399700 h 2399700"/>
              <a:gd name="connsiteX0" fmla="*/ 3795911 w 3795911"/>
              <a:gd name="connsiteY0" fmla="*/ 74672 h 2399700"/>
              <a:gd name="connsiteX1" fmla="*/ 876656 w 3795911"/>
              <a:gd name="connsiteY1" fmla="*/ 0 h 2399700"/>
              <a:gd name="connsiteX2" fmla="*/ 847725 w 3795911"/>
              <a:gd name="connsiteY2" fmla="*/ 2399700 h 2399700"/>
              <a:gd name="connsiteX3" fmla="*/ 0 w 3795911"/>
              <a:gd name="connsiteY3" fmla="*/ 2399700 h 2399700"/>
              <a:gd name="connsiteX0" fmla="*/ 3795911 w 3795911"/>
              <a:gd name="connsiteY0" fmla="*/ 0 h 2325028"/>
              <a:gd name="connsiteX1" fmla="*/ 902746 w 3795911"/>
              <a:gd name="connsiteY1" fmla="*/ 221622 h 2325028"/>
              <a:gd name="connsiteX2" fmla="*/ 847725 w 3795911"/>
              <a:gd name="connsiteY2" fmla="*/ 2325028 h 2325028"/>
              <a:gd name="connsiteX3" fmla="*/ 0 w 3795911"/>
              <a:gd name="connsiteY3" fmla="*/ 2325028 h 2325028"/>
              <a:gd name="connsiteX0" fmla="*/ 3743731 w 3743731"/>
              <a:gd name="connsiteY0" fmla="*/ 0 h 2104383"/>
              <a:gd name="connsiteX1" fmla="*/ 90274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79838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3731" h="2104383">
                <a:moveTo>
                  <a:pt x="3743731" y="0"/>
                </a:moveTo>
                <a:lnTo>
                  <a:pt x="798386" y="977"/>
                </a:lnTo>
                <a:lnTo>
                  <a:pt x="847725" y="2104383"/>
                </a:lnTo>
                <a:lnTo>
                  <a:pt x="0" y="2104383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6266D-69BF-FED0-DA61-3B038074DD6B}"/>
              </a:ext>
            </a:extLst>
          </p:cNvPr>
          <p:cNvSpPr/>
          <p:nvPr/>
        </p:nvSpPr>
        <p:spPr>
          <a:xfrm>
            <a:off x="1075468" y="2235430"/>
            <a:ext cx="1282498" cy="193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6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Building a Frame – Synthesis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C6F4EE0-A51F-0FD7-01E3-14D55935C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24000"/>
            <a:ext cx="4485928" cy="47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6C34AC35-74DF-F0C9-1764-57DE39BE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49" y="2655093"/>
            <a:ext cx="3457047" cy="23169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90CCCB-96D3-455E-94BD-FD36EE5BFFE6}"/>
              </a:ext>
            </a:extLst>
          </p:cNvPr>
          <p:cNvSpPr/>
          <p:nvPr/>
        </p:nvSpPr>
        <p:spPr>
          <a:xfrm>
            <a:off x="1123949" y="3943350"/>
            <a:ext cx="3352089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FC4A0-8511-AC47-2AF6-69DF484D5808}"/>
              </a:ext>
            </a:extLst>
          </p:cNvPr>
          <p:cNvSpPr/>
          <p:nvPr/>
        </p:nvSpPr>
        <p:spPr>
          <a:xfrm>
            <a:off x="1123948" y="4457700"/>
            <a:ext cx="3352089" cy="495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4CDE7-D77E-D0AA-59AA-A0273057C4CD}"/>
              </a:ext>
            </a:extLst>
          </p:cNvPr>
          <p:cNvSpPr/>
          <p:nvPr/>
        </p:nvSpPr>
        <p:spPr>
          <a:xfrm>
            <a:off x="8343899" y="1524000"/>
            <a:ext cx="1447801" cy="847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10894E-5C6B-B65E-890B-5CA2A2B91513}"/>
              </a:ext>
            </a:extLst>
          </p:cNvPr>
          <p:cNvSpPr/>
          <p:nvPr/>
        </p:nvSpPr>
        <p:spPr>
          <a:xfrm>
            <a:off x="8343899" y="2366565"/>
            <a:ext cx="1447801" cy="2195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F1BDF5-A459-D67D-2CEA-0F651F96EE48}"/>
              </a:ext>
            </a:extLst>
          </p:cNvPr>
          <p:cNvSpPr/>
          <p:nvPr/>
        </p:nvSpPr>
        <p:spPr>
          <a:xfrm>
            <a:off x="8343899" y="4562475"/>
            <a:ext cx="1447801" cy="8477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657A2-18A0-5982-9FE6-40754C8756F8}"/>
              </a:ext>
            </a:extLst>
          </p:cNvPr>
          <p:cNvSpPr/>
          <p:nvPr/>
        </p:nvSpPr>
        <p:spPr>
          <a:xfrm>
            <a:off x="8343898" y="5395516"/>
            <a:ext cx="1447801" cy="8330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0B720D-4E9B-922C-E914-27DE3C462CB2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4476038" y="1947863"/>
            <a:ext cx="3867861" cy="22431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22BDB1-9542-1741-EBB9-4E7E515D2B4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476038" y="3464520"/>
            <a:ext cx="3867861" cy="726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8EFF24-B8B3-7D6A-4B83-7F2A6CCA48C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76037" y="4686300"/>
            <a:ext cx="3867862" cy="3000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29A7EB-B0CE-10FE-A259-4C57C47147E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476037" y="4705350"/>
            <a:ext cx="3867861" cy="110668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6437ED-36D1-2704-93DA-FA0CABAD4390}"/>
              </a:ext>
            </a:extLst>
          </p:cNvPr>
          <p:cNvSpPr txBox="1"/>
          <p:nvPr/>
        </p:nvSpPr>
        <p:spPr>
          <a:xfrm>
            <a:off x="4984221" y="276010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Real Frames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98B800-FF36-9B80-738E-00AAA4E4FE2B}"/>
              </a:ext>
            </a:extLst>
          </p:cNvPr>
          <p:cNvSpPr txBox="1"/>
          <p:nvPr/>
        </p:nvSpPr>
        <p:spPr>
          <a:xfrm>
            <a:off x="4748517" y="5395516"/>
            <a:ext cx="204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Synthetic Frames</a:t>
            </a:r>
          </a:p>
        </p:txBody>
      </p:sp>
    </p:spTree>
    <p:extLst>
      <p:ext uri="{BB962C8B-B14F-4D97-AF65-F5344CB8AC3E}">
        <p14:creationId xmlns:p14="http://schemas.microsoft.com/office/powerpoint/2010/main" val="9877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Building a Frame – Terminating a Walk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0D7B58-0679-6170-4AD0-53949DC8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1814513"/>
            <a:ext cx="61436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85A617-2FBD-9CA6-3CEB-184F1E7B99FA}"/>
              </a:ext>
            </a:extLst>
          </p:cNvPr>
          <p:cNvSpPr/>
          <p:nvPr/>
        </p:nvSpPr>
        <p:spPr>
          <a:xfrm>
            <a:off x="7158037" y="3020490"/>
            <a:ext cx="1909763" cy="11705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240C77-53F6-144E-3CEE-5FA85CC5C102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770343" y="2417502"/>
            <a:ext cx="3387693" cy="150891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38E63D-1A4F-EF01-DBCD-B6567FA3181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770343" y="3605745"/>
            <a:ext cx="3387694" cy="3206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503E08-0C33-D6A2-4DD3-E01B43D6DC3D}"/>
              </a:ext>
            </a:extLst>
          </p:cNvPr>
          <p:cNvSpPr/>
          <p:nvPr/>
        </p:nvSpPr>
        <p:spPr>
          <a:xfrm>
            <a:off x="7158036" y="1832247"/>
            <a:ext cx="1909763" cy="11705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DDE5BA-682C-9CF9-4910-207CDC216E68}"/>
              </a:ext>
            </a:extLst>
          </p:cNvPr>
          <p:cNvSpPr/>
          <p:nvPr/>
        </p:nvSpPr>
        <p:spPr>
          <a:xfrm>
            <a:off x="7158035" y="4189682"/>
            <a:ext cx="1909763" cy="22039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B5B8C9-FCEC-D58D-7AF2-AD2CBD4F83A9}"/>
              </a:ext>
            </a:extLst>
          </p:cNvPr>
          <p:cNvSpPr/>
          <p:nvPr/>
        </p:nvSpPr>
        <p:spPr>
          <a:xfrm>
            <a:off x="7158035" y="4410075"/>
            <a:ext cx="1909763" cy="2000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A71D57-079C-5C6C-19B1-DF563CB088B0}"/>
              </a:ext>
            </a:extLst>
          </p:cNvPr>
          <p:cNvGrpSpPr/>
          <p:nvPr/>
        </p:nvGrpSpPr>
        <p:grpSpPr>
          <a:xfrm>
            <a:off x="576261" y="2041264"/>
            <a:ext cx="3194082" cy="2976562"/>
            <a:chOff x="423861" y="2205831"/>
            <a:chExt cx="3194082" cy="2976562"/>
          </a:xfrm>
        </p:grpSpPr>
        <p:pic>
          <p:nvPicPr>
            <p:cNvPr id="12291" name="Picture 3">
              <a:extLst>
                <a:ext uri="{FF2B5EF4-FFF2-40B4-BE49-F238E27FC236}">
                  <a16:creationId xmlns:a16="http://schemas.microsoft.com/office/drawing/2014/main" id="{2520026B-718A-2034-AE95-D21546445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62" y="2205831"/>
              <a:ext cx="3194080" cy="2976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756001-8D66-9F74-70AB-58C053AC3DCF}"/>
                </a:ext>
              </a:extLst>
            </p:cNvPr>
            <p:cNvSpPr/>
            <p:nvPr/>
          </p:nvSpPr>
          <p:spPr>
            <a:xfrm>
              <a:off x="423863" y="3848099"/>
              <a:ext cx="3194080" cy="485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BB2884-D7D4-794F-6F13-A5F41D95CF44}"/>
                </a:ext>
              </a:extLst>
            </p:cNvPr>
            <p:cNvSpPr/>
            <p:nvPr/>
          </p:nvSpPr>
          <p:spPr>
            <a:xfrm>
              <a:off x="423861" y="4355835"/>
              <a:ext cx="1062040" cy="2203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684E49-D6B2-7BD0-8817-58F0920183BD}"/>
                </a:ext>
              </a:extLst>
            </p:cNvPr>
            <p:cNvSpPr/>
            <p:nvPr/>
          </p:nvSpPr>
          <p:spPr>
            <a:xfrm>
              <a:off x="423861" y="4576228"/>
              <a:ext cx="1062040" cy="22039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B0352D-8B2D-0B83-08CA-4BFD8C71D9C7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1638301" y="4299879"/>
            <a:ext cx="5519734" cy="158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DE376B-6C21-2DBD-4640-6F3209CAEBB0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 flipV="1">
            <a:off x="1638301" y="4510088"/>
            <a:ext cx="5519734" cy="1177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460AD9E-F95F-310E-5291-C6BFD2AC0A29}"/>
              </a:ext>
            </a:extLst>
          </p:cNvPr>
          <p:cNvSpPr/>
          <p:nvPr/>
        </p:nvSpPr>
        <p:spPr>
          <a:xfrm>
            <a:off x="7158034" y="4629151"/>
            <a:ext cx="1909763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09BCC372-4C7A-4B26-FC57-024361CECAD2}"/>
              </a:ext>
            </a:extLst>
          </p:cNvPr>
          <p:cNvSpPr/>
          <p:nvPr/>
        </p:nvSpPr>
        <p:spPr>
          <a:xfrm rot="16200000">
            <a:off x="5118911" y="3758391"/>
            <a:ext cx="1057274" cy="2970241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28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A Problem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67DEC6D-05F3-9E4C-5A6B-47C56909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71975" cy="46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2C339D-D572-D702-A196-BFE615AC919A}"/>
              </a:ext>
            </a:extLst>
          </p:cNvPr>
          <p:cNvSpPr txBox="1"/>
          <p:nvPr/>
        </p:nvSpPr>
        <p:spPr>
          <a:xfrm>
            <a:off x="6033247" y="1900850"/>
            <a:ext cx="5534865" cy="1710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By creating fake frames like we have thus far, we can trick a stack walk AND lose execution control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Solution: Combine JOP/ROP from return address patching</a:t>
            </a:r>
          </a:p>
        </p:txBody>
      </p:sp>
    </p:spTree>
    <p:extLst>
      <p:ext uri="{BB962C8B-B14F-4D97-AF65-F5344CB8AC3E}">
        <p14:creationId xmlns:p14="http://schemas.microsoft.com/office/powerpoint/2010/main" val="130817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Putting it Together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F9431C4-FECA-75F5-EDFE-01C0D863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909763"/>
            <a:ext cx="49149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9248E2-CFD5-BE2C-C19F-DB48B72A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007276"/>
            <a:ext cx="5962650" cy="3448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9">
            <a:extLst>
              <a:ext uri="{FF2B5EF4-FFF2-40B4-BE49-F238E27FC236}">
                <a16:creationId xmlns:a16="http://schemas.microsoft.com/office/drawing/2014/main" id="{B4FACB92-835C-DC9C-A29A-E0DAC926E53F}"/>
              </a:ext>
            </a:extLst>
          </p:cNvPr>
          <p:cNvSpPr/>
          <p:nvPr/>
        </p:nvSpPr>
        <p:spPr>
          <a:xfrm rot="10800000" flipH="1">
            <a:off x="4396741" y="3009900"/>
            <a:ext cx="1947946" cy="1805940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847725 w 847725"/>
              <a:gd name="connsiteY0" fmla="*/ 0 h 2016125"/>
              <a:gd name="connsiteX1" fmla="*/ 847725 w 847725"/>
              <a:gd name="connsiteY1" fmla="*/ 2016125 h 2016125"/>
              <a:gd name="connsiteX2" fmla="*/ 0 w 847725"/>
              <a:gd name="connsiteY2" fmla="*/ 2016125 h 2016125"/>
              <a:gd name="connsiteX0" fmla="*/ 847725 w 876656"/>
              <a:gd name="connsiteY0" fmla="*/ 11631 h 2027756"/>
              <a:gd name="connsiteX1" fmla="*/ 876656 w 876656"/>
              <a:gd name="connsiteY1" fmla="*/ 0 h 2027756"/>
              <a:gd name="connsiteX2" fmla="*/ 847725 w 876656"/>
              <a:gd name="connsiteY2" fmla="*/ 2027756 h 2027756"/>
              <a:gd name="connsiteX3" fmla="*/ 0 w 876656"/>
              <a:gd name="connsiteY3" fmla="*/ 2027756 h 2027756"/>
              <a:gd name="connsiteX0" fmla="*/ 847725 w 876656"/>
              <a:gd name="connsiteY0" fmla="*/ 383575 h 2399700"/>
              <a:gd name="connsiteX1" fmla="*/ 876656 w 876656"/>
              <a:gd name="connsiteY1" fmla="*/ 0 h 2399700"/>
              <a:gd name="connsiteX2" fmla="*/ 847725 w 876656"/>
              <a:gd name="connsiteY2" fmla="*/ 2399700 h 2399700"/>
              <a:gd name="connsiteX3" fmla="*/ 0 w 876656"/>
              <a:gd name="connsiteY3" fmla="*/ 2399700 h 2399700"/>
              <a:gd name="connsiteX0" fmla="*/ 3795911 w 3795911"/>
              <a:gd name="connsiteY0" fmla="*/ 74672 h 2399700"/>
              <a:gd name="connsiteX1" fmla="*/ 876656 w 3795911"/>
              <a:gd name="connsiteY1" fmla="*/ 0 h 2399700"/>
              <a:gd name="connsiteX2" fmla="*/ 847725 w 3795911"/>
              <a:gd name="connsiteY2" fmla="*/ 2399700 h 2399700"/>
              <a:gd name="connsiteX3" fmla="*/ 0 w 3795911"/>
              <a:gd name="connsiteY3" fmla="*/ 2399700 h 2399700"/>
              <a:gd name="connsiteX0" fmla="*/ 3795911 w 3795911"/>
              <a:gd name="connsiteY0" fmla="*/ 0 h 2325028"/>
              <a:gd name="connsiteX1" fmla="*/ 902746 w 3795911"/>
              <a:gd name="connsiteY1" fmla="*/ 221622 h 2325028"/>
              <a:gd name="connsiteX2" fmla="*/ 847725 w 3795911"/>
              <a:gd name="connsiteY2" fmla="*/ 2325028 h 2325028"/>
              <a:gd name="connsiteX3" fmla="*/ 0 w 3795911"/>
              <a:gd name="connsiteY3" fmla="*/ 2325028 h 2325028"/>
              <a:gd name="connsiteX0" fmla="*/ 3743731 w 3743731"/>
              <a:gd name="connsiteY0" fmla="*/ 0 h 2104383"/>
              <a:gd name="connsiteX1" fmla="*/ 90274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79838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847725 w 3743731"/>
              <a:gd name="connsiteY2" fmla="*/ 2124955 h 2124955"/>
              <a:gd name="connsiteX3" fmla="*/ 0 w 3743731"/>
              <a:gd name="connsiteY3" fmla="*/ 2124955 h 2124955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1569468 w 3743731"/>
              <a:gd name="connsiteY2" fmla="*/ 2071082 h 2124955"/>
              <a:gd name="connsiteX3" fmla="*/ 0 w 3743731"/>
              <a:gd name="connsiteY3" fmla="*/ 2124955 h 2124955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1569468 w 3743731"/>
              <a:gd name="connsiteY2" fmla="*/ 2124955 h 2124955"/>
              <a:gd name="connsiteX3" fmla="*/ 0 w 3743731"/>
              <a:gd name="connsiteY3" fmla="*/ 2124955 h 2124955"/>
              <a:gd name="connsiteX0" fmla="*/ 3743731 w 3743731"/>
              <a:gd name="connsiteY0" fmla="*/ 0 h 2104383"/>
              <a:gd name="connsiteX1" fmla="*/ 1596101 w 3743731"/>
              <a:gd name="connsiteY1" fmla="*/ 11752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608763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589770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564445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3731" h="2104383">
                <a:moveTo>
                  <a:pt x="3743731" y="0"/>
                </a:moveTo>
                <a:lnTo>
                  <a:pt x="1564445" y="977"/>
                </a:lnTo>
                <a:cubicBezTo>
                  <a:pt x="1566119" y="702112"/>
                  <a:pt x="1567794" y="1403248"/>
                  <a:pt x="1569468" y="2104383"/>
                </a:cubicBezTo>
                <a:lnTo>
                  <a:pt x="0" y="2104383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CD62C775-2162-CB0E-C41F-14192692E45A}"/>
              </a:ext>
            </a:extLst>
          </p:cNvPr>
          <p:cNvSpPr/>
          <p:nvPr/>
        </p:nvSpPr>
        <p:spPr>
          <a:xfrm rot="10800000" flipH="1">
            <a:off x="4514851" y="3524249"/>
            <a:ext cx="1829836" cy="1614404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0" fmla="*/ 847725 w 847725"/>
              <a:gd name="connsiteY0" fmla="*/ 0 h 2016125"/>
              <a:gd name="connsiteX1" fmla="*/ 847725 w 847725"/>
              <a:gd name="connsiteY1" fmla="*/ 2016125 h 2016125"/>
              <a:gd name="connsiteX2" fmla="*/ 0 w 847725"/>
              <a:gd name="connsiteY2" fmla="*/ 2016125 h 2016125"/>
              <a:gd name="connsiteX0" fmla="*/ 847725 w 876656"/>
              <a:gd name="connsiteY0" fmla="*/ 11631 h 2027756"/>
              <a:gd name="connsiteX1" fmla="*/ 876656 w 876656"/>
              <a:gd name="connsiteY1" fmla="*/ 0 h 2027756"/>
              <a:gd name="connsiteX2" fmla="*/ 847725 w 876656"/>
              <a:gd name="connsiteY2" fmla="*/ 2027756 h 2027756"/>
              <a:gd name="connsiteX3" fmla="*/ 0 w 876656"/>
              <a:gd name="connsiteY3" fmla="*/ 2027756 h 2027756"/>
              <a:gd name="connsiteX0" fmla="*/ 847725 w 876656"/>
              <a:gd name="connsiteY0" fmla="*/ 383575 h 2399700"/>
              <a:gd name="connsiteX1" fmla="*/ 876656 w 876656"/>
              <a:gd name="connsiteY1" fmla="*/ 0 h 2399700"/>
              <a:gd name="connsiteX2" fmla="*/ 847725 w 876656"/>
              <a:gd name="connsiteY2" fmla="*/ 2399700 h 2399700"/>
              <a:gd name="connsiteX3" fmla="*/ 0 w 876656"/>
              <a:gd name="connsiteY3" fmla="*/ 2399700 h 2399700"/>
              <a:gd name="connsiteX0" fmla="*/ 3795911 w 3795911"/>
              <a:gd name="connsiteY0" fmla="*/ 74672 h 2399700"/>
              <a:gd name="connsiteX1" fmla="*/ 876656 w 3795911"/>
              <a:gd name="connsiteY1" fmla="*/ 0 h 2399700"/>
              <a:gd name="connsiteX2" fmla="*/ 847725 w 3795911"/>
              <a:gd name="connsiteY2" fmla="*/ 2399700 h 2399700"/>
              <a:gd name="connsiteX3" fmla="*/ 0 w 3795911"/>
              <a:gd name="connsiteY3" fmla="*/ 2399700 h 2399700"/>
              <a:gd name="connsiteX0" fmla="*/ 3795911 w 3795911"/>
              <a:gd name="connsiteY0" fmla="*/ 0 h 2325028"/>
              <a:gd name="connsiteX1" fmla="*/ 902746 w 3795911"/>
              <a:gd name="connsiteY1" fmla="*/ 221622 h 2325028"/>
              <a:gd name="connsiteX2" fmla="*/ 847725 w 3795911"/>
              <a:gd name="connsiteY2" fmla="*/ 2325028 h 2325028"/>
              <a:gd name="connsiteX3" fmla="*/ 0 w 3795911"/>
              <a:gd name="connsiteY3" fmla="*/ 2325028 h 2325028"/>
              <a:gd name="connsiteX0" fmla="*/ 3743731 w 3743731"/>
              <a:gd name="connsiteY0" fmla="*/ 0 h 2104383"/>
              <a:gd name="connsiteX1" fmla="*/ 90274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798386 w 3743731"/>
              <a:gd name="connsiteY1" fmla="*/ 977 h 2104383"/>
              <a:gd name="connsiteX2" fmla="*/ 847725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847725 w 3743731"/>
              <a:gd name="connsiteY2" fmla="*/ 2124955 h 2124955"/>
              <a:gd name="connsiteX3" fmla="*/ 0 w 3743731"/>
              <a:gd name="connsiteY3" fmla="*/ 2124955 h 2124955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1569468 w 3743731"/>
              <a:gd name="connsiteY2" fmla="*/ 2071082 h 2124955"/>
              <a:gd name="connsiteX3" fmla="*/ 0 w 3743731"/>
              <a:gd name="connsiteY3" fmla="*/ 2124955 h 2124955"/>
              <a:gd name="connsiteX0" fmla="*/ 3743731 w 3743731"/>
              <a:gd name="connsiteY0" fmla="*/ 20572 h 2124955"/>
              <a:gd name="connsiteX1" fmla="*/ 1596101 w 3743731"/>
              <a:gd name="connsiteY1" fmla="*/ 0 h 2124955"/>
              <a:gd name="connsiteX2" fmla="*/ 1569468 w 3743731"/>
              <a:gd name="connsiteY2" fmla="*/ 2124955 h 2124955"/>
              <a:gd name="connsiteX3" fmla="*/ 0 w 3743731"/>
              <a:gd name="connsiteY3" fmla="*/ 2124955 h 2124955"/>
              <a:gd name="connsiteX0" fmla="*/ 3743731 w 3743731"/>
              <a:gd name="connsiteY0" fmla="*/ 0 h 2104383"/>
              <a:gd name="connsiteX1" fmla="*/ 1596101 w 3743731"/>
              <a:gd name="connsiteY1" fmla="*/ 11752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608763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589770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0 h 2104383"/>
              <a:gd name="connsiteX1" fmla="*/ 1564445 w 3743731"/>
              <a:gd name="connsiteY1" fmla="*/ 977 h 2104383"/>
              <a:gd name="connsiteX2" fmla="*/ 1569468 w 3743731"/>
              <a:gd name="connsiteY2" fmla="*/ 2104383 h 2104383"/>
              <a:gd name="connsiteX3" fmla="*/ 0 w 3743731"/>
              <a:gd name="connsiteY3" fmla="*/ 2104383 h 2104383"/>
              <a:gd name="connsiteX0" fmla="*/ 3743731 w 3743731"/>
              <a:gd name="connsiteY0" fmla="*/ 28448 h 2132831"/>
              <a:gd name="connsiteX1" fmla="*/ 498037 w 3743731"/>
              <a:gd name="connsiteY1" fmla="*/ 0 h 2132831"/>
              <a:gd name="connsiteX2" fmla="*/ 1569468 w 3743731"/>
              <a:gd name="connsiteY2" fmla="*/ 2132831 h 2132831"/>
              <a:gd name="connsiteX3" fmla="*/ 0 w 3743731"/>
              <a:gd name="connsiteY3" fmla="*/ 2132831 h 2132831"/>
              <a:gd name="connsiteX0" fmla="*/ 3743731 w 3743731"/>
              <a:gd name="connsiteY0" fmla="*/ 28448 h 2132831"/>
              <a:gd name="connsiteX1" fmla="*/ 498037 w 3743731"/>
              <a:gd name="connsiteY1" fmla="*/ 0 h 2132831"/>
              <a:gd name="connsiteX2" fmla="*/ 538606 w 3743731"/>
              <a:gd name="connsiteY2" fmla="*/ 2103406 h 2132831"/>
              <a:gd name="connsiteX3" fmla="*/ 0 w 3743731"/>
              <a:gd name="connsiteY3" fmla="*/ 2132831 h 2132831"/>
              <a:gd name="connsiteX0" fmla="*/ 3743731 w 3743731"/>
              <a:gd name="connsiteY0" fmla="*/ 28448 h 2103406"/>
              <a:gd name="connsiteX1" fmla="*/ 498037 w 3743731"/>
              <a:gd name="connsiteY1" fmla="*/ 0 h 2103406"/>
              <a:gd name="connsiteX2" fmla="*/ 538606 w 3743731"/>
              <a:gd name="connsiteY2" fmla="*/ 2103406 h 2103406"/>
              <a:gd name="connsiteX3" fmla="*/ 0 w 3743731"/>
              <a:gd name="connsiteY3" fmla="*/ 2093597 h 2103406"/>
              <a:gd name="connsiteX0" fmla="*/ 3743731 w 3743731"/>
              <a:gd name="connsiteY0" fmla="*/ 28448 h 2123023"/>
              <a:gd name="connsiteX1" fmla="*/ 498037 w 3743731"/>
              <a:gd name="connsiteY1" fmla="*/ 0 h 2123023"/>
              <a:gd name="connsiteX2" fmla="*/ 538606 w 3743731"/>
              <a:gd name="connsiteY2" fmla="*/ 2103406 h 2123023"/>
              <a:gd name="connsiteX3" fmla="*/ 0 w 3743731"/>
              <a:gd name="connsiteY3" fmla="*/ 2123023 h 2123023"/>
              <a:gd name="connsiteX0" fmla="*/ 3743731 w 3743731"/>
              <a:gd name="connsiteY0" fmla="*/ 36622 h 2131197"/>
              <a:gd name="connsiteX1" fmla="*/ 542471 w 3743731"/>
              <a:gd name="connsiteY1" fmla="*/ 0 h 2131197"/>
              <a:gd name="connsiteX2" fmla="*/ 538606 w 3743731"/>
              <a:gd name="connsiteY2" fmla="*/ 2111580 h 2131197"/>
              <a:gd name="connsiteX3" fmla="*/ 0 w 3743731"/>
              <a:gd name="connsiteY3" fmla="*/ 2131197 h 2131197"/>
              <a:gd name="connsiteX0" fmla="*/ 3743731 w 3743731"/>
              <a:gd name="connsiteY0" fmla="*/ 20275 h 2114850"/>
              <a:gd name="connsiteX1" fmla="*/ 542471 w 3743731"/>
              <a:gd name="connsiteY1" fmla="*/ 0 h 2114850"/>
              <a:gd name="connsiteX2" fmla="*/ 538606 w 3743731"/>
              <a:gd name="connsiteY2" fmla="*/ 2095233 h 2114850"/>
              <a:gd name="connsiteX3" fmla="*/ 0 w 3743731"/>
              <a:gd name="connsiteY3" fmla="*/ 2114850 h 2114850"/>
              <a:gd name="connsiteX0" fmla="*/ 3743731 w 3743731"/>
              <a:gd name="connsiteY0" fmla="*/ 8014 h 2102589"/>
              <a:gd name="connsiteX1" fmla="*/ 542471 w 3743731"/>
              <a:gd name="connsiteY1" fmla="*/ 0 h 2102589"/>
              <a:gd name="connsiteX2" fmla="*/ 538606 w 3743731"/>
              <a:gd name="connsiteY2" fmla="*/ 2082972 h 2102589"/>
              <a:gd name="connsiteX3" fmla="*/ 0 w 3743731"/>
              <a:gd name="connsiteY3" fmla="*/ 2102589 h 2102589"/>
              <a:gd name="connsiteX0" fmla="*/ 3743731 w 3743731"/>
              <a:gd name="connsiteY0" fmla="*/ 8014 h 2086242"/>
              <a:gd name="connsiteX1" fmla="*/ 542471 w 3743731"/>
              <a:gd name="connsiteY1" fmla="*/ 0 h 2086242"/>
              <a:gd name="connsiteX2" fmla="*/ 538606 w 3743731"/>
              <a:gd name="connsiteY2" fmla="*/ 2082972 h 2086242"/>
              <a:gd name="connsiteX3" fmla="*/ 0 w 3743731"/>
              <a:gd name="connsiteY3" fmla="*/ 2086242 h 2086242"/>
              <a:gd name="connsiteX0" fmla="*/ 3743731 w 3743731"/>
              <a:gd name="connsiteY0" fmla="*/ 8014 h 2082973"/>
              <a:gd name="connsiteX1" fmla="*/ 542471 w 3743731"/>
              <a:gd name="connsiteY1" fmla="*/ 0 h 2082973"/>
              <a:gd name="connsiteX2" fmla="*/ 538606 w 3743731"/>
              <a:gd name="connsiteY2" fmla="*/ 2082972 h 2082973"/>
              <a:gd name="connsiteX3" fmla="*/ 0 w 3743731"/>
              <a:gd name="connsiteY3" fmla="*/ 2078068 h 2082973"/>
              <a:gd name="connsiteX0" fmla="*/ 3736325 w 3736325"/>
              <a:gd name="connsiteY0" fmla="*/ 8014 h 2082972"/>
              <a:gd name="connsiteX1" fmla="*/ 535065 w 3736325"/>
              <a:gd name="connsiteY1" fmla="*/ 0 h 2082972"/>
              <a:gd name="connsiteX2" fmla="*/ 531200 w 3736325"/>
              <a:gd name="connsiteY2" fmla="*/ 2082972 h 2082972"/>
              <a:gd name="connsiteX3" fmla="*/ 0 w 3736325"/>
              <a:gd name="connsiteY3" fmla="*/ 2082154 h 208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325" h="2082972">
                <a:moveTo>
                  <a:pt x="3736325" y="8014"/>
                </a:moveTo>
                <a:lnTo>
                  <a:pt x="535065" y="0"/>
                </a:lnTo>
                <a:cubicBezTo>
                  <a:pt x="536739" y="701135"/>
                  <a:pt x="529526" y="1381837"/>
                  <a:pt x="531200" y="2082972"/>
                </a:cubicBezTo>
                <a:lnTo>
                  <a:pt x="0" y="2082154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C706D455-1D8F-D241-C5A1-2EB95C03E28E}"/>
              </a:ext>
            </a:extLst>
          </p:cNvPr>
          <p:cNvSpPr/>
          <p:nvPr/>
        </p:nvSpPr>
        <p:spPr>
          <a:xfrm>
            <a:off x="4396739" y="3168649"/>
            <a:ext cx="118111" cy="774701"/>
          </a:xfrm>
          <a:custGeom>
            <a:avLst/>
            <a:gdLst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0 w 847725"/>
              <a:gd name="connsiteY4" fmla="*/ 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91440 w 847725"/>
              <a:gd name="connsiteY4" fmla="*/ 91440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  <a:gd name="connsiteX4" fmla="*/ 329565 w 847725"/>
              <a:gd name="connsiteY4" fmla="*/ 1072515 h 2016125"/>
              <a:gd name="connsiteX0" fmla="*/ 0 w 847725"/>
              <a:gd name="connsiteY0" fmla="*/ 0 h 2016125"/>
              <a:gd name="connsiteX1" fmla="*/ 847725 w 847725"/>
              <a:gd name="connsiteY1" fmla="*/ 0 h 2016125"/>
              <a:gd name="connsiteX2" fmla="*/ 847725 w 847725"/>
              <a:gd name="connsiteY2" fmla="*/ 2016125 h 2016125"/>
              <a:gd name="connsiteX3" fmla="*/ 0 w 847725"/>
              <a:gd name="connsiteY3" fmla="*/ 2016125 h 201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25" h="2016125">
                <a:moveTo>
                  <a:pt x="0" y="0"/>
                </a:moveTo>
                <a:lnTo>
                  <a:pt x="847725" y="0"/>
                </a:lnTo>
                <a:lnTo>
                  <a:pt x="847725" y="2016125"/>
                </a:lnTo>
                <a:lnTo>
                  <a:pt x="0" y="201612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0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601E6-7D03-1DC1-06C1-F78D7A6E1F93}"/>
              </a:ext>
            </a:extLst>
          </p:cNvPr>
          <p:cNvSpPr txBox="1"/>
          <p:nvPr/>
        </p:nvSpPr>
        <p:spPr>
          <a:xfrm>
            <a:off x="1318470" y="2828835"/>
            <a:ext cx="955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278180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2975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4729EE-EDD6-72A5-996A-C75051A7B19C}"/>
              </a:ext>
            </a:extLst>
          </p:cNvPr>
          <p:cNvSpPr txBox="1"/>
          <p:nvPr/>
        </p:nvSpPr>
        <p:spPr>
          <a:xfrm>
            <a:off x="9026" y="4724747"/>
            <a:ext cx="2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4040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Source Sans Pro"/>
              </a:rPr>
              <a:t>Agenda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50977B-A477-A32F-2A08-0B3521C3D88C}"/>
              </a:ext>
            </a:extLst>
          </p:cNvPr>
          <p:cNvGrpSpPr/>
          <p:nvPr/>
        </p:nvGrpSpPr>
        <p:grpSpPr>
          <a:xfrm>
            <a:off x="715948" y="1189685"/>
            <a:ext cx="9674962" cy="5418666"/>
            <a:chOff x="715948" y="1189685"/>
            <a:chExt cx="9674962" cy="54186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35BAEA-7C97-F437-AEA2-A18072AE47AA}"/>
                </a:ext>
              </a:extLst>
            </p:cNvPr>
            <p:cNvSpPr/>
            <p:nvPr/>
          </p:nvSpPr>
          <p:spPr>
            <a:xfrm>
              <a:off x="715948" y="3624044"/>
              <a:ext cx="9674962" cy="557668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887AFC-DD5D-81ED-6755-9CA563207CBC}"/>
                </a:ext>
              </a:extLst>
            </p:cNvPr>
            <p:cNvSpPr/>
            <p:nvPr/>
          </p:nvSpPr>
          <p:spPr>
            <a:xfrm>
              <a:off x="720683" y="1189685"/>
              <a:ext cx="2278208" cy="2167466"/>
            </a:xfrm>
            <a:custGeom>
              <a:avLst/>
              <a:gdLst>
                <a:gd name="connsiteX0" fmla="*/ 0 w 2278208"/>
                <a:gd name="connsiteY0" fmla="*/ 0 h 2167466"/>
                <a:gd name="connsiteX1" fmla="*/ 2278208 w 2278208"/>
                <a:gd name="connsiteY1" fmla="*/ 0 h 2167466"/>
                <a:gd name="connsiteX2" fmla="*/ 2278208 w 2278208"/>
                <a:gd name="connsiteY2" fmla="*/ 2167466 h 2167466"/>
                <a:gd name="connsiteX3" fmla="*/ 0 w 2278208"/>
                <a:gd name="connsiteY3" fmla="*/ 2167466 h 2167466"/>
                <a:gd name="connsiteX4" fmla="*/ 0 w 2278208"/>
                <a:gd name="connsiteY4" fmla="*/ 0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208" h="2167466">
                  <a:moveTo>
                    <a:pt x="0" y="0"/>
                  </a:moveTo>
                  <a:lnTo>
                    <a:pt x="2278208" y="0"/>
                  </a:lnTo>
                  <a:lnTo>
                    <a:pt x="2278208" y="2167466"/>
                  </a:lnTo>
                  <a:lnTo>
                    <a:pt x="0" y="21674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170688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What is a Call Stack?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DF50F4-8C93-4A61-94E6-2D6DF181C82C}"/>
                </a:ext>
              </a:extLst>
            </p:cNvPr>
            <p:cNvSpPr/>
            <p:nvPr/>
          </p:nvSpPr>
          <p:spPr>
            <a:xfrm>
              <a:off x="1644724" y="3729685"/>
              <a:ext cx="365760" cy="3657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0CA9908-99ED-F920-5E7B-A8E385D8C02C}"/>
                </a:ext>
              </a:extLst>
            </p:cNvPr>
            <p:cNvSpPr/>
            <p:nvPr/>
          </p:nvSpPr>
          <p:spPr>
            <a:xfrm>
              <a:off x="3112802" y="4440885"/>
              <a:ext cx="2278208" cy="2167466"/>
            </a:xfrm>
            <a:custGeom>
              <a:avLst/>
              <a:gdLst>
                <a:gd name="connsiteX0" fmla="*/ 0 w 2278208"/>
                <a:gd name="connsiteY0" fmla="*/ 0 h 2167466"/>
                <a:gd name="connsiteX1" fmla="*/ 2278208 w 2278208"/>
                <a:gd name="connsiteY1" fmla="*/ 0 h 2167466"/>
                <a:gd name="connsiteX2" fmla="*/ 2278208 w 2278208"/>
                <a:gd name="connsiteY2" fmla="*/ 2167466 h 2167466"/>
                <a:gd name="connsiteX3" fmla="*/ 0 w 2278208"/>
                <a:gd name="connsiteY3" fmla="*/ 2167466 h 2167466"/>
                <a:gd name="connsiteX4" fmla="*/ 0 w 2278208"/>
                <a:gd name="connsiteY4" fmla="*/ 0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208" h="2167466">
                  <a:moveTo>
                    <a:pt x="0" y="0"/>
                  </a:moveTo>
                  <a:lnTo>
                    <a:pt x="2278208" y="0"/>
                  </a:lnTo>
                  <a:lnTo>
                    <a:pt x="2278208" y="2167466"/>
                  </a:lnTo>
                  <a:lnTo>
                    <a:pt x="0" y="21674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170688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Previous Work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146D1-F251-C321-33E7-FB07A71DD373}"/>
                </a:ext>
              </a:extLst>
            </p:cNvPr>
            <p:cNvSpPr/>
            <p:nvPr/>
          </p:nvSpPr>
          <p:spPr>
            <a:xfrm>
              <a:off x="3999446" y="3729685"/>
              <a:ext cx="365760" cy="3657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D84A59-B19A-6122-D372-0FC5693A58CC}"/>
                </a:ext>
              </a:extLst>
            </p:cNvPr>
            <p:cNvSpPr/>
            <p:nvPr/>
          </p:nvSpPr>
          <p:spPr>
            <a:xfrm>
              <a:off x="5504921" y="1189685"/>
              <a:ext cx="2278208" cy="2167466"/>
            </a:xfrm>
            <a:custGeom>
              <a:avLst/>
              <a:gdLst>
                <a:gd name="connsiteX0" fmla="*/ 0 w 2278208"/>
                <a:gd name="connsiteY0" fmla="*/ 0 h 2167466"/>
                <a:gd name="connsiteX1" fmla="*/ 2278208 w 2278208"/>
                <a:gd name="connsiteY1" fmla="*/ 0 h 2167466"/>
                <a:gd name="connsiteX2" fmla="*/ 2278208 w 2278208"/>
                <a:gd name="connsiteY2" fmla="*/ 2167466 h 2167466"/>
                <a:gd name="connsiteX3" fmla="*/ 0 w 2278208"/>
                <a:gd name="connsiteY3" fmla="*/ 2167466 h 2167466"/>
                <a:gd name="connsiteX4" fmla="*/ 0 w 2278208"/>
                <a:gd name="connsiteY4" fmla="*/ 0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208" h="2167466">
                  <a:moveTo>
                    <a:pt x="0" y="0"/>
                  </a:moveTo>
                  <a:lnTo>
                    <a:pt x="2278208" y="0"/>
                  </a:lnTo>
                  <a:lnTo>
                    <a:pt x="2278208" y="2167466"/>
                  </a:lnTo>
                  <a:lnTo>
                    <a:pt x="0" y="21674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170688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Synthetic Frames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A40512-5B09-3BBD-F39A-CE98279AE5F7}"/>
                </a:ext>
              </a:extLst>
            </p:cNvPr>
            <p:cNvSpPr/>
            <p:nvPr/>
          </p:nvSpPr>
          <p:spPr>
            <a:xfrm>
              <a:off x="6428962" y="3729685"/>
              <a:ext cx="365760" cy="3657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791D6A-0A8F-00D2-94F1-A4EBD081F4BF}"/>
                </a:ext>
              </a:extLst>
            </p:cNvPr>
            <p:cNvSpPr/>
            <p:nvPr/>
          </p:nvSpPr>
          <p:spPr>
            <a:xfrm>
              <a:off x="7897040" y="4440885"/>
              <a:ext cx="2278208" cy="2167466"/>
            </a:xfrm>
            <a:custGeom>
              <a:avLst/>
              <a:gdLst>
                <a:gd name="connsiteX0" fmla="*/ 0 w 2278208"/>
                <a:gd name="connsiteY0" fmla="*/ 0 h 2167466"/>
                <a:gd name="connsiteX1" fmla="*/ 2278208 w 2278208"/>
                <a:gd name="connsiteY1" fmla="*/ 0 h 2167466"/>
                <a:gd name="connsiteX2" fmla="*/ 2278208 w 2278208"/>
                <a:gd name="connsiteY2" fmla="*/ 2167466 h 2167466"/>
                <a:gd name="connsiteX3" fmla="*/ 0 w 2278208"/>
                <a:gd name="connsiteY3" fmla="*/ 2167466 h 2167466"/>
                <a:gd name="connsiteX4" fmla="*/ 0 w 2278208"/>
                <a:gd name="connsiteY4" fmla="*/ 0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208" h="2167466">
                  <a:moveTo>
                    <a:pt x="0" y="0"/>
                  </a:moveTo>
                  <a:lnTo>
                    <a:pt x="2278208" y="0"/>
                  </a:lnTo>
                  <a:lnTo>
                    <a:pt x="2278208" y="2167466"/>
                  </a:lnTo>
                  <a:lnTo>
                    <a:pt x="0" y="21674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170688" bIns="170688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Hands-On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F263E5-F404-0CD5-E0B5-60DBE6C69ABF}"/>
                </a:ext>
              </a:extLst>
            </p:cNvPr>
            <p:cNvSpPr/>
            <p:nvPr/>
          </p:nvSpPr>
          <p:spPr>
            <a:xfrm>
              <a:off x="8783684" y="3729685"/>
              <a:ext cx="365760" cy="3657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8E0D2B-C793-6F81-0AAD-51B884776897}"/>
              </a:ext>
            </a:extLst>
          </p:cNvPr>
          <p:cNvCxnSpPr/>
          <p:nvPr/>
        </p:nvCxnSpPr>
        <p:spPr>
          <a:xfrm flipV="1">
            <a:off x="1827604" y="3357151"/>
            <a:ext cx="0" cy="372534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84A012-9F96-6D16-9997-BFA584A73246}"/>
              </a:ext>
            </a:extLst>
          </p:cNvPr>
          <p:cNvCxnSpPr/>
          <p:nvPr/>
        </p:nvCxnSpPr>
        <p:spPr>
          <a:xfrm flipV="1">
            <a:off x="6611842" y="3357151"/>
            <a:ext cx="0" cy="372534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D1DB74-1AA1-B1D1-95C7-A29D38959099}"/>
              </a:ext>
            </a:extLst>
          </p:cNvPr>
          <p:cNvCxnSpPr>
            <a:cxnSpLocks/>
          </p:cNvCxnSpPr>
          <p:nvPr/>
        </p:nvCxnSpPr>
        <p:spPr>
          <a:xfrm>
            <a:off x="4188691" y="4095445"/>
            <a:ext cx="0" cy="372534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CC4AE4-2C03-C658-F2CE-37E1DEE47857}"/>
              </a:ext>
            </a:extLst>
          </p:cNvPr>
          <p:cNvCxnSpPr>
            <a:cxnSpLocks/>
          </p:cNvCxnSpPr>
          <p:nvPr/>
        </p:nvCxnSpPr>
        <p:spPr>
          <a:xfrm>
            <a:off x="8966564" y="4095445"/>
            <a:ext cx="0" cy="372534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3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32" y="1338737"/>
            <a:ext cx="4544481" cy="1325563"/>
          </a:xfrm>
        </p:spPr>
        <p:txBody>
          <a:bodyPr/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+mj-lt"/>
              </a:rPr>
              <a:t>Disclaimer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6AA0-7D04-45F7-3171-3BF4CA127B8A}"/>
              </a:ext>
            </a:extLst>
          </p:cNvPr>
          <p:cNvSpPr txBox="1"/>
          <p:nvPr/>
        </p:nvSpPr>
        <p:spPr>
          <a:xfrm>
            <a:off x="4598633" y="2664300"/>
            <a:ext cx="2929631" cy="1295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urce Sans Pro"/>
                <a:ea typeface="+mn-lt"/>
                <a:cs typeface="+mn-lt"/>
              </a:rPr>
              <a:t>This is not novel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urce Sans Pro"/>
                <a:ea typeface="+mn-lt"/>
                <a:cs typeface="+mn-lt"/>
              </a:rPr>
              <a:t>It’s </a:t>
            </a:r>
            <a:r>
              <a:rPr lang="en-US" dirty="0" err="1">
                <a:latin typeface="Source Sans Pro"/>
                <a:ea typeface="+mn-lt"/>
                <a:cs typeface="+mn-lt"/>
              </a:rPr>
              <a:t>kinda</a:t>
            </a:r>
            <a:r>
              <a:rPr lang="en-US" dirty="0">
                <a:latin typeface="Source Sans Pro"/>
                <a:ea typeface="+mn-lt"/>
                <a:cs typeface="+mn-lt"/>
              </a:rPr>
              <a:t> cool though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urce Sans Pro"/>
                <a:ea typeface="+mn-lt"/>
                <a:cs typeface="+mn-lt"/>
              </a:rPr>
              <a:t>This is not a silver bullet</a:t>
            </a:r>
          </a:p>
        </p:txBody>
      </p:sp>
    </p:spTree>
    <p:extLst>
      <p:ext uri="{BB962C8B-B14F-4D97-AF65-F5344CB8AC3E}">
        <p14:creationId xmlns:p14="http://schemas.microsoft.com/office/powerpoint/2010/main" val="183189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601E6-7D03-1DC1-06C1-F78D7A6E1F93}"/>
              </a:ext>
            </a:extLst>
          </p:cNvPr>
          <p:cNvSpPr txBox="1"/>
          <p:nvPr/>
        </p:nvSpPr>
        <p:spPr>
          <a:xfrm>
            <a:off x="1318470" y="2828835"/>
            <a:ext cx="955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is a Call Stack?</a:t>
            </a:r>
          </a:p>
        </p:txBody>
      </p:sp>
    </p:spTree>
    <p:extLst>
      <p:ext uri="{BB962C8B-B14F-4D97-AF65-F5344CB8AC3E}">
        <p14:creationId xmlns:p14="http://schemas.microsoft.com/office/powerpoint/2010/main" val="86982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Call Stacks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297623" y="1535686"/>
            <a:ext cx="7166206" cy="1710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The stack is a data structure in a process; each thread has one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Call stack is the collection of function calls within the thread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Each entry is commonly referred to as a “frame”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/>
                <a:ea typeface="+mn-lt"/>
                <a:cs typeface="+mn-lt"/>
              </a:rPr>
              <a:t>Used in debugging when things crash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B44245-CECD-7C18-CB13-8D4AC8DA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3" y="1558505"/>
            <a:ext cx="3642317" cy="45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# - What do the + numbers mean in a stack trace - Stack Overflow">
            <a:extLst>
              <a:ext uri="{FF2B5EF4-FFF2-40B4-BE49-F238E27FC236}">
                <a16:creationId xmlns:a16="http://schemas.microsoft.com/office/drawing/2014/main" id="{8D939FA7-06B1-9850-9036-2943DBDC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11718"/>
            <a:ext cx="6360852" cy="2460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9969C5-8592-483E-7977-6B62527609EF}"/>
              </a:ext>
            </a:extLst>
          </p:cNvPr>
          <p:cNvSpPr txBox="1"/>
          <p:nvPr/>
        </p:nvSpPr>
        <p:spPr>
          <a:xfrm>
            <a:off x="838200" y="6072590"/>
            <a:ext cx="6359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https://stackoverflow.com/questions/18012737/what-do-the-numbers-mean-in-a-stack-trace</a:t>
            </a:r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02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Call Stacks for Detections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31179" y="1690688"/>
            <a:ext cx="6329680" cy="2126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When a function is</a:t>
            </a:r>
            <a:r>
              <a:rPr lang="en-US" b="1" dirty="0"/>
              <a:t> call</a:t>
            </a:r>
            <a:r>
              <a:rPr lang="en-US" dirty="0"/>
              <a:t>ed, the return address is pushed onto the stack, and the callee begins the creation of its frame.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Stack walkers walk the call stack and can see the order of function calls taken to reach a point of execution.</a:t>
            </a:r>
            <a:br>
              <a:rPr lang="en-US" dirty="0"/>
            </a:br>
            <a:endParaRPr lang="en-US" dirty="0">
              <a:latin typeface="Source Sans Pro"/>
              <a:ea typeface="+mn-lt"/>
              <a:cs typeface="+mn-l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5151913-B8ED-FD23-4D75-2B5900D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61" y="1866589"/>
            <a:ext cx="54197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3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Unbacked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5CFC5-F9FF-F7FF-1A7C-88527548B127}"/>
              </a:ext>
            </a:extLst>
          </p:cNvPr>
          <p:cNvSpPr txBox="1"/>
          <p:nvPr/>
        </p:nvSpPr>
        <p:spPr>
          <a:xfrm>
            <a:off x="306011" y="1900851"/>
            <a:ext cx="7034355" cy="1710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heap or any private memory (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VirtualAlloc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which is not backed by an image (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MEM_IMAGE)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Unbacked memory cannot be resolved properly. “Leaky” stack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EB3D5D-2546-4F3D-912D-48F90BC4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20" y="4124326"/>
            <a:ext cx="2457450" cy="1676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BAFBAF33-280E-FBE5-AE5A-B4AD0E11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25" y="3429000"/>
            <a:ext cx="3390900" cy="2371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6D086-FE99-3302-BEE1-C9551A8DE8EE}"/>
              </a:ext>
            </a:extLst>
          </p:cNvPr>
          <p:cNvSpPr txBox="1"/>
          <p:nvPr/>
        </p:nvSpPr>
        <p:spPr>
          <a:xfrm>
            <a:off x="2777920" y="5800726"/>
            <a:ext cx="245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normal call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DDC97-636B-F4BB-A3D1-AF59E84B02B7}"/>
              </a:ext>
            </a:extLst>
          </p:cNvPr>
          <p:cNvSpPr txBox="1"/>
          <p:nvPr/>
        </p:nvSpPr>
        <p:spPr>
          <a:xfrm>
            <a:off x="6343124" y="5821600"/>
            <a:ext cx="3390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call stack from an unbacked call</a:t>
            </a:r>
          </a:p>
        </p:txBody>
      </p:sp>
    </p:spTree>
    <p:extLst>
      <p:ext uri="{BB962C8B-B14F-4D97-AF65-F5344CB8AC3E}">
        <p14:creationId xmlns:p14="http://schemas.microsoft.com/office/powerpoint/2010/main" val="220242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E33EF-599D-75CC-CC52-402CA7085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Capturing the Stack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AF1527E-E32D-B64E-B255-4949E5F6878B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Sleeping Threads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15928-D5AF-2994-B0F2-4D0CDE50F6CD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 call stack of sleeping threads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2A40CA-3B8C-9F49-85A3-BEB3DE9DDA24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Dynamically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E58C3C-9A88-94C6-9987-4EAECC783D08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Kernel callbacks + ETW, hooks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4143F3-44FD-3F2D-0546-4CE6A3A7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939614"/>
            <a:ext cx="4752792" cy="2641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A1F6C-5A1A-2A3F-9897-286769DCE839}"/>
              </a:ext>
            </a:extLst>
          </p:cNvPr>
          <p:cNvSpPr txBox="1"/>
          <p:nvPr/>
        </p:nvSpPr>
        <p:spPr>
          <a:xfrm>
            <a:off x="6096000" y="5578679"/>
            <a:ext cx="4750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https://twitter.com/domchell/status/1706783600929112550/photo/1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958AEA-1CB9-ACBB-324A-812465D7D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747" y="3107478"/>
            <a:ext cx="2867425" cy="230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3B2D1C-61DF-7769-086B-3728016D7BFD}"/>
              </a:ext>
            </a:extLst>
          </p:cNvPr>
          <p:cNvSpPr txBox="1"/>
          <p:nvPr/>
        </p:nvSpPr>
        <p:spPr>
          <a:xfrm>
            <a:off x="1415747" y="5578679"/>
            <a:ext cx="286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Default Cobalt Strike beacon sleeping</a:t>
            </a:r>
          </a:p>
        </p:txBody>
      </p:sp>
    </p:spTree>
    <p:extLst>
      <p:ext uri="{BB962C8B-B14F-4D97-AF65-F5344CB8AC3E}">
        <p14:creationId xmlns:p14="http://schemas.microsoft.com/office/powerpoint/2010/main" val="38979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578</Words>
  <Application>Microsoft Office PowerPoint</Application>
  <PresentationFormat>Widescreen</PresentationFormat>
  <Paragraphs>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Source Sans Pro</vt:lpstr>
      <vt:lpstr>Office Theme</vt:lpstr>
      <vt:lpstr>PowerPoint Presentation</vt:lpstr>
      <vt:lpstr>$ whoami</vt:lpstr>
      <vt:lpstr>Agenda</vt:lpstr>
      <vt:lpstr>Disclaimer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Flaw</vt:lpstr>
      <vt:lpstr>Indirect Syscall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</dc:creator>
  <cp:lastModifiedBy>Dylan T. Tran</cp:lastModifiedBy>
  <cp:revision>88</cp:revision>
  <dcterms:created xsi:type="dcterms:W3CDTF">2024-01-05T13:14:53Z</dcterms:created>
  <dcterms:modified xsi:type="dcterms:W3CDTF">2024-04-14T01:31:52Z</dcterms:modified>
</cp:coreProperties>
</file>